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10" r:id="rId2"/>
    <p:sldMasterId id="2147483769" r:id="rId3"/>
  </p:sldMasterIdLst>
  <p:notesMasterIdLst>
    <p:notesMasterId r:id="rId20"/>
  </p:notesMasterIdLst>
  <p:sldIdLst>
    <p:sldId id="558" r:id="rId4"/>
    <p:sldId id="516" r:id="rId5"/>
    <p:sldId id="510" r:id="rId6"/>
    <p:sldId id="551" r:id="rId7"/>
    <p:sldId id="553" r:id="rId8"/>
    <p:sldId id="517" r:id="rId9"/>
    <p:sldId id="540" r:id="rId10"/>
    <p:sldId id="554" r:id="rId11"/>
    <p:sldId id="538" r:id="rId12"/>
    <p:sldId id="556" r:id="rId13"/>
    <p:sldId id="555" r:id="rId14"/>
    <p:sldId id="539" r:id="rId15"/>
    <p:sldId id="542" r:id="rId16"/>
    <p:sldId id="557" r:id="rId17"/>
    <p:sldId id="501" r:id="rId18"/>
    <p:sldId id="559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6296" autoAdjust="0"/>
  </p:normalViewPr>
  <p:slideViewPr>
    <p:cSldViewPr>
      <p:cViewPr>
        <p:scale>
          <a:sx n="110" d="100"/>
          <a:sy n="110" d="100"/>
        </p:scale>
        <p:origin x="-372" y="-22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532E57-0713-4B22-AB3D-8B49EDD1CA3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DAB1A85-094B-4122-A992-8ACB1AFF8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75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75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5774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83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57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76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19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48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92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45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71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340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74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2635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58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1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89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7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4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3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04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4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6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8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31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3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9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89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28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54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845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95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69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34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02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512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8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04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17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13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07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45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7596694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6360880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8821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078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2093848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7870518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6671497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9175614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7151052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724145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2678987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465393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21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38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869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78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793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914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9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95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56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25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58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02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5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46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1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76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286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21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77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40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952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05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43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82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06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95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15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9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37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2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50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1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70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84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554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44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44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17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27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80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03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60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91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1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27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9628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90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84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96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77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50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78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789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447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91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5738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14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76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92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1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1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78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56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4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1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450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03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40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48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49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72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37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61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60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4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8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516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0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4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9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15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57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5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6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23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9909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4342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2281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636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3147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795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0653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98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123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98501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4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13132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09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98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30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38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88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48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77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621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29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35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5491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1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9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59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37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34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99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82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49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28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39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673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682" r:id="rId55"/>
    <p:sldLayoutId id="2147483681" r:id="rId56"/>
    <p:sldLayoutId id="2147483680" r:id="rId57"/>
    <p:sldLayoutId id="2147483679" r:id="rId58"/>
    <p:sldLayoutId id="2147483678" r:id="rId59"/>
    <p:sldLayoutId id="2147483677" r:id="rId60"/>
    <p:sldLayoutId id="2147483676" r:id="rId61"/>
    <p:sldLayoutId id="2147483707" r:id="rId62"/>
    <p:sldLayoutId id="2147483708" r:id="rId63"/>
    <p:sldLayoutId id="2147483709" r:id="rId64"/>
    <p:sldLayoutId id="2147483710" r:id="rId65"/>
    <p:sldLayoutId id="2147483711" r:id="rId66"/>
    <p:sldLayoutId id="2147483712" r:id="rId67"/>
    <p:sldLayoutId id="2147483713" r:id="rId6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801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  <p:sldLayoutId id="2147483835" r:id="rId25"/>
    <p:sldLayoutId id="2147483836" r:id="rId26"/>
    <p:sldLayoutId id="2147483837" r:id="rId27"/>
    <p:sldLayoutId id="2147483838" r:id="rId28"/>
    <p:sldLayoutId id="2147483839" r:id="rId29"/>
    <p:sldLayoutId id="2147483840" r:id="rId30"/>
    <p:sldLayoutId id="2147483841" r:id="rId31"/>
    <p:sldLayoutId id="2147483842" r:id="rId32"/>
    <p:sldLayoutId id="2147483843" r:id="rId33"/>
    <p:sldLayoutId id="2147483844" r:id="rId34"/>
    <p:sldLayoutId id="2147483845" r:id="rId35"/>
    <p:sldLayoutId id="2147483846" r:id="rId36"/>
    <p:sldLayoutId id="2147483847" r:id="rId37"/>
    <p:sldLayoutId id="2147483848" r:id="rId38"/>
    <p:sldLayoutId id="2147483849" r:id="rId39"/>
    <p:sldLayoutId id="2147483850" r:id="rId40"/>
    <p:sldLayoutId id="2147483851" r:id="rId41"/>
    <p:sldLayoutId id="2147483852" r:id="rId42"/>
    <p:sldLayoutId id="2147483853" r:id="rId43"/>
    <p:sldLayoutId id="2147483854" r:id="rId44"/>
    <p:sldLayoutId id="2147483855" r:id="rId45"/>
    <p:sldLayoutId id="2147483856" r:id="rId46"/>
    <p:sldLayoutId id="2147483857" r:id="rId47"/>
    <p:sldLayoutId id="2147483858" r:id="rId48"/>
    <p:sldLayoutId id="2147483859" r:id="rId49"/>
    <p:sldLayoutId id="2147483860" r:id="rId50"/>
    <p:sldLayoutId id="2147483861" r:id="rId51"/>
    <p:sldLayoutId id="2147483862" r:id="rId52"/>
    <p:sldLayoutId id="2147483863" r:id="rId53"/>
    <p:sldLayoutId id="2147483864" r:id="rId54"/>
    <p:sldLayoutId id="2147483865" r:id="rId55"/>
    <p:sldLayoutId id="2147483866" r:id="rId56"/>
    <p:sldLayoutId id="2147483867" r:id="rId57"/>
    <p:sldLayoutId id="2147483868" r:id="rId58"/>
    <p:sldLayoutId id="2147483869" r:id="rId59"/>
    <p:sldLayoutId id="2147483870" r:id="rId60"/>
    <p:sldLayoutId id="2147483871" r:id="rId61"/>
    <p:sldLayoutId id="2147483872" r:id="rId62"/>
    <p:sldLayoutId id="2147483873" r:id="rId63"/>
    <p:sldLayoutId id="2147483874" r:id="rId64"/>
    <p:sldLayoutId id="2147483875" r:id="rId65"/>
    <p:sldLayoutId id="2147483876" r:id="rId66"/>
    <p:sldLayoutId id="2147483877" r:id="rId67"/>
    <p:sldLayoutId id="2147483878" r:id="rId6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81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5.xml"/><Relationship Id="rId6" Type="http://schemas.openxmlformats.org/officeDocument/2006/relationships/slide" Target="slide3.xml"/><Relationship Id="rId5" Type="http://schemas.openxmlformats.org/officeDocument/2006/relationships/slide" Target="slide15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0738" y="1435155"/>
            <a:ext cx="651203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整理和练习（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整体回顾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综合运用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519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485863" y="2181466"/>
            <a:ext cx="1118585" cy="1095038"/>
          </a:xfrm>
          <a:prstGeom prst="rect">
            <a:avLst/>
          </a:prstGeom>
          <a:noFill/>
          <a:extLst/>
        </p:spPr>
      </p:pic>
      <p:sp>
        <p:nvSpPr>
          <p:cNvPr id="26" name="圆角矩形标注 25"/>
          <p:cNvSpPr/>
          <p:nvPr/>
        </p:nvSpPr>
        <p:spPr>
          <a:xfrm>
            <a:off x="1477492" y="2512961"/>
            <a:ext cx="5038724" cy="432047"/>
          </a:xfrm>
          <a:prstGeom prst="wedgeRoundRectCallout">
            <a:avLst>
              <a:gd name="adj1" fmla="val -53441"/>
              <a:gd name="adj2" fmla="val 282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）最大的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偶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3923928" y="3399843"/>
            <a:ext cx="3834639" cy="432048"/>
          </a:xfrm>
          <a:prstGeom prst="wedgeRoundRectCallout">
            <a:avLst>
              <a:gd name="adj1" fmla="val 44391"/>
              <a:gd name="adj2" fmla="val -9283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80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是最大的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偶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数。</a:t>
            </a:r>
            <a:endParaRPr lang="zh-CN" altLang="en-US" sz="28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539552" y="597290"/>
            <a:ext cx="7560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选出两张数字卡片，按要求组成两位数。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644" y="1223775"/>
            <a:ext cx="4740572" cy="95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03" y="2469090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270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413855" y="2181466"/>
            <a:ext cx="1118585" cy="1095038"/>
          </a:xfrm>
          <a:prstGeom prst="rect">
            <a:avLst/>
          </a:prstGeom>
          <a:noFill/>
          <a:extLst/>
        </p:spPr>
      </p:pic>
      <p:sp>
        <p:nvSpPr>
          <p:cNvPr id="26" name="圆角矩形标注 25"/>
          <p:cNvSpPr/>
          <p:nvPr/>
        </p:nvSpPr>
        <p:spPr>
          <a:xfrm>
            <a:off x="1696886" y="2512961"/>
            <a:ext cx="5038724" cy="432047"/>
          </a:xfrm>
          <a:prstGeom prst="wedgeRoundRectCallout">
            <a:avLst>
              <a:gd name="adj1" fmla="val -53441"/>
              <a:gd name="adj2" fmla="val 282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）最小的奇数。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138262" y="3356346"/>
            <a:ext cx="3744416" cy="432048"/>
          </a:xfrm>
          <a:prstGeom prst="wedgeRoundRectCallout">
            <a:avLst>
              <a:gd name="adj1" fmla="val 34493"/>
              <a:gd name="adj2" fmla="val -7486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是最小的奇数。</a:t>
            </a:r>
            <a:endParaRPr lang="zh-CN" altLang="en-US" sz="28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537862" y="525282"/>
            <a:ext cx="7560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选出两张数字卡片，按要求组成两位数。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962" y="1245362"/>
            <a:ext cx="4740572" cy="95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99" y="2469090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794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53347" y="679601"/>
            <a:ext cx="7470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下面各数，哪些是质数，哪些是合数？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187624" y="2172625"/>
            <a:ext cx="3397262" cy="413840"/>
          </a:xfrm>
          <a:prstGeom prst="wedgeRoundRectCallout">
            <a:avLst>
              <a:gd name="adj1" fmla="val -54911"/>
              <a:gd name="adj2" fmla="val 3689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67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是质数。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574298" y="3216709"/>
            <a:ext cx="1318181" cy="1155241"/>
          </a:xfrm>
          <a:prstGeom prst="rect">
            <a:avLst/>
          </a:prstGeom>
          <a:noFill/>
          <a:extLst/>
        </p:spPr>
      </p:pic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133570" y="3083714"/>
            <a:ext cx="4608513" cy="413840"/>
          </a:xfrm>
          <a:prstGeom prst="wedgeRoundRectCallout">
            <a:avLst>
              <a:gd name="adj1" fmla="val 38874"/>
              <a:gd name="adj2" fmla="val 10359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51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77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81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91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是合数。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1391927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13   33   41   51   67   77   81   91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415925" y="2781047"/>
            <a:ext cx="875849" cy="1019175"/>
          </a:xfrm>
          <a:prstGeom prst="rect">
            <a:avLst/>
          </a:prstGeom>
          <a:noFill/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95536" y="3003798"/>
            <a:ext cx="972724" cy="1131903"/>
          </a:xfrm>
          <a:prstGeom prst="rect">
            <a:avLst/>
          </a:prstGeom>
          <a:noFill/>
          <a:extLst/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67544" y="483518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表中的质数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上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画</a:t>
            </a:r>
            <a:r>
              <a:rPr lang="en-US" altLang="zh-CN" sz="28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△</a:t>
            </a:r>
            <a:r>
              <a:rPr lang="en-US" altLang="zh-CN" sz="28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，偶数上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画</a:t>
            </a:r>
            <a:r>
              <a:rPr lang="en-US" altLang="zh-CN" sz="28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○</a:t>
            </a:r>
            <a:r>
              <a:rPr lang="en-US" altLang="zh-CN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31427" y="2859782"/>
            <a:ext cx="1045029" cy="1023030"/>
          </a:xfrm>
          <a:prstGeom prst="rect">
            <a:avLst/>
          </a:prstGeom>
          <a:noFill/>
          <a:extLst/>
        </p:spPr>
      </p:pic>
      <p:sp>
        <p:nvSpPr>
          <p:cNvPr id="26" name="圆角矩形标注 25"/>
          <p:cNvSpPr/>
          <p:nvPr/>
        </p:nvSpPr>
        <p:spPr>
          <a:xfrm>
            <a:off x="1907704" y="3363837"/>
            <a:ext cx="5472608" cy="1212203"/>
          </a:xfrm>
          <a:prstGeom prst="wedgeRoundRectCallout">
            <a:avLst>
              <a:gd name="adj1" fmla="val 55114"/>
              <a:gd name="adj2" fmla="val -3455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比</a:t>
            </a:r>
            <a:r>
              <a:rPr lang="en-US" altLang="zh-CN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大的质数</a:t>
            </a:r>
            <a:r>
              <a:rPr lang="zh-CN" altLang="en-US" sz="28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都是</a:t>
            </a:r>
            <a:r>
              <a:rPr lang="zh-CN" altLang="en-US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奇数，最小的质数</a:t>
            </a:r>
            <a:r>
              <a:rPr lang="en-US" altLang="zh-CN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是偶数。除</a:t>
            </a:r>
            <a:r>
              <a:rPr lang="en-US" altLang="zh-CN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8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以外的偶数都是合数。</a:t>
            </a:r>
            <a:endParaRPr lang="zh-CN" altLang="en-US" sz="28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1403648" y="2355726"/>
            <a:ext cx="3960440" cy="864096"/>
          </a:xfrm>
          <a:prstGeom prst="wedgeRoundRectCallout">
            <a:avLst>
              <a:gd name="adj1" fmla="val -54938"/>
              <a:gd name="adj2" fmla="val 4260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所有的质数都是奇数吗？</a:t>
            </a:r>
            <a:endParaRPr lang="en-US" altLang="zh-CN" sz="2800" b="1" noProof="1" smtClean="0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  <a:p>
            <a:pPr fontAlgn="auto">
              <a:defRPr/>
            </a:pP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所有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的合数都是偶数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吗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？</a:t>
            </a:r>
            <a:endParaRPr lang="en-US" altLang="zh-CN" sz="28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606" y="1059582"/>
            <a:ext cx="5107657" cy="110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622" y="1083167"/>
            <a:ext cx="4963641" cy="112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874" y="1083167"/>
            <a:ext cx="5134390" cy="1189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 animBg="1"/>
      <p:bldP spid="29" grpId="0" animBg="1"/>
      <p:bldP spid="2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39108" y="597917"/>
            <a:ext cx="48195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在括号里填上合适的质数。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88776" y="1606029"/>
            <a:ext cx="283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7704" y="160602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3       5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41104" y="1606029"/>
            <a:ext cx="283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38=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 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032" y="160602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19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115616" y="2152476"/>
            <a:ext cx="283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49=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4544" y="215247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041104" y="2152476"/>
            <a:ext cx="283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 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0032" y="215247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13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88776" y="2758157"/>
            <a:ext cx="283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87=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 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07704" y="2758157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3       29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041104" y="2728540"/>
            <a:ext cx="283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91=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 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60032" y="272854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13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48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3" grpId="0"/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7" grpId="0"/>
      <p:bldP spid="28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956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ngxiaofang\Pictures\d_p18_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7" b="23672"/>
          <a:stretch/>
        </p:blipFill>
        <p:spPr bwMode="auto">
          <a:xfrm>
            <a:off x="539552" y="1418332"/>
            <a:ext cx="7187854" cy="3169642"/>
          </a:xfrm>
          <a:prstGeom prst="rect">
            <a:avLst/>
          </a:prstGeom>
          <a:noFill/>
          <a:extLst/>
        </p:spPr>
      </p:pic>
      <p:sp>
        <p:nvSpPr>
          <p:cNvPr id="11" name="圆角矩形标注 10"/>
          <p:cNvSpPr/>
          <p:nvPr/>
        </p:nvSpPr>
        <p:spPr>
          <a:xfrm>
            <a:off x="1835696" y="1275606"/>
            <a:ext cx="2592288" cy="678954"/>
          </a:xfrm>
          <a:prstGeom prst="wedgeRoundRectCallout">
            <a:avLst>
              <a:gd name="adj1" fmla="val -45181"/>
              <a:gd name="adj2" fmla="val 7655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一单元，你学到了哪些知识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1115616" y="3723878"/>
            <a:ext cx="2360337" cy="678954"/>
          </a:xfrm>
          <a:prstGeom prst="wedgeRoundRectCallout">
            <a:avLst>
              <a:gd name="adj1" fmla="val 37782"/>
              <a:gd name="adj2" fmla="val -7972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我知道了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的倍数的性质。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076055" y="1079433"/>
            <a:ext cx="3303133" cy="1204285"/>
          </a:xfrm>
          <a:prstGeom prst="wedgeRoundRectCallout">
            <a:avLst>
              <a:gd name="adj1" fmla="val -37645"/>
              <a:gd name="adj2" fmla="val 6861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我学会了找一个数的因数、倍数，找两个数的公因数和公倍数。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724128" y="3898776"/>
            <a:ext cx="2978226" cy="689198"/>
          </a:xfrm>
          <a:prstGeom prst="wedgeRoundRectCallout">
            <a:avLst>
              <a:gd name="adj1" fmla="val -56828"/>
              <a:gd name="adj2" fmla="val -4507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我认识了奇数、偶数、质数、合数。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3630985" y="523875"/>
            <a:ext cx="2026498" cy="57888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因数和倍数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250110" y="-265112"/>
            <a:ext cx="287337" cy="313213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44971" y="1459979"/>
            <a:ext cx="2830885" cy="919401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因数和倍数，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的倍数的特征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5508104" y="1459979"/>
            <a:ext cx="3168352" cy="919401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公因数和最大公因数，公倍数和最小公倍数</a:t>
            </a:r>
          </a:p>
        </p:txBody>
      </p:sp>
      <p:sp>
        <p:nvSpPr>
          <p:cNvPr id="35846" name="圆角矩形 21"/>
          <p:cNvSpPr>
            <a:spLocks noChangeArrowheads="1"/>
          </p:cNvSpPr>
          <p:nvPr/>
        </p:nvSpPr>
        <p:spPr bwMode="auto">
          <a:xfrm>
            <a:off x="453706" y="2816070"/>
            <a:ext cx="510381" cy="197649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因数和倍数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7" name="圆角矩形 22"/>
          <p:cNvSpPr>
            <a:spLocks noChangeArrowheads="1"/>
          </p:cNvSpPr>
          <p:nvPr/>
        </p:nvSpPr>
        <p:spPr bwMode="auto">
          <a:xfrm>
            <a:off x="2339752" y="2862004"/>
            <a:ext cx="936104" cy="201400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的倍数的特征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8" name="圆角矩形 23"/>
          <p:cNvSpPr>
            <a:spLocks noChangeArrowheads="1"/>
          </p:cNvSpPr>
          <p:nvPr/>
        </p:nvSpPr>
        <p:spPr bwMode="auto">
          <a:xfrm>
            <a:off x="3412370" y="2828131"/>
            <a:ext cx="409475" cy="197649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质数、合数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9" name="左大括号 26"/>
          <p:cNvSpPr>
            <a:spLocks/>
          </p:cNvSpPr>
          <p:nvPr/>
        </p:nvSpPr>
        <p:spPr bwMode="auto">
          <a:xfrm rot="5400000">
            <a:off x="1728032" y="1496331"/>
            <a:ext cx="287337" cy="2232247"/>
          </a:xfrm>
          <a:prstGeom prst="leftBrace">
            <a:avLst>
              <a:gd name="adj1" fmla="val 71403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/>
        </p:spPr>
        <p:txBody>
          <a:bodyPr rot="10800000" vert="eaVert" anchor="ctr"/>
          <a:lstStyle/>
          <a:p>
            <a:pPr algn="ctr"/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7020620" y="1460325"/>
            <a:ext cx="287338" cy="230425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圆角矩形 28"/>
          <p:cNvSpPr>
            <a:spLocks noChangeArrowheads="1"/>
          </p:cNvSpPr>
          <p:nvPr/>
        </p:nvSpPr>
        <p:spPr bwMode="auto">
          <a:xfrm>
            <a:off x="5724128" y="2756123"/>
            <a:ext cx="936104" cy="201400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公因数和最大公因数</a:t>
            </a:r>
          </a:p>
        </p:txBody>
      </p: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3347864" y="1459979"/>
            <a:ext cx="2110805" cy="919401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质数、合数，分解质因数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左大括号 26"/>
          <p:cNvSpPr>
            <a:spLocks/>
          </p:cNvSpPr>
          <p:nvPr/>
        </p:nvSpPr>
        <p:spPr bwMode="auto">
          <a:xfrm rot="5400000">
            <a:off x="4300996" y="1764347"/>
            <a:ext cx="287337" cy="1694830"/>
          </a:xfrm>
          <a:prstGeom prst="leftBrace">
            <a:avLst>
              <a:gd name="adj1" fmla="val 71403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/>
        </p:spPr>
        <p:txBody>
          <a:bodyPr rot="10800000" vert="eaVert" anchor="ctr"/>
          <a:lstStyle/>
          <a:p>
            <a:pPr algn="ctr"/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 23"/>
          <p:cNvSpPr>
            <a:spLocks noChangeArrowheads="1"/>
          </p:cNvSpPr>
          <p:nvPr/>
        </p:nvSpPr>
        <p:spPr bwMode="auto">
          <a:xfrm>
            <a:off x="5098629" y="2828131"/>
            <a:ext cx="409475" cy="197649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分解质因数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圆角矩形 28"/>
          <p:cNvSpPr>
            <a:spLocks noChangeArrowheads="1"/>
          </p:cNvSpPr>
          <p:nvPr/>
        </p:nvSpPr>
        <p:spPr bwMode="auto">
          <a:xfrm>
            <a:off x="7940798" y="2684115"/>
            <a:ext cx="1023690" cy="2032754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公倍数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最小公倍数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  <a:noFill/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35846" grpId="0" animBg="1"/>
      <p:bldP spid="35847" grpId="0" animBg="1"/>
      <p:bldP spid="35848" grpId="0" animBg="1"/>
      <p:bldP spid="35849" grpId="0" animBg="1"/>
      <p:bldP spid="28" grpId="0" animBg="1"/>
      <p:bldP spid="35851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682326" y="1381374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12" name="圆角矩形标注 11"/>
          <p:cNvSpPr/>
          <p:nvPr/>
        </p:nvSpPr>
        <p:spPr>
          <a:xfrm>
            <a:off x="3347863" y="1563638"/>
            <a:ext cx="3960441" cy="720080"/>
          </a:xfrm>
          <a:prstGeom prst="wedgeRoundRectCallout">
            <a:avLst>
              <a:gd name="adj1" fmla="val 56597"/>
              <a:gd name="adj2" fmla="val -1520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2=12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，也是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1331639" y="843558"/>
            <a:ext cx="4032449" cy="432048"/>
          </a:xfrm>
          <a:prstGeom prst="wedgeRoundRectCallout">
            <a:avLst>
              <a:gd name="adj1" fmla="val -35606"/>
              <a:gd name="adj2" fmla="val 7925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举例说说什么是因数和倍数。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259632" y="2499742"/>
            <a:ext cx="4248472" cy="465808"/>
          </a:xfrm>
          <a:prstGeom prst="wedgeRoundRectCallout">
            <a:avLst>
              <a:gd name="adj1" fmla="val -52955"/>
              <a:gd name="adj2" fmla="val -4399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的倍数各有什么特征？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3275856" y="3219822"/>
            <a:ext cx="4256856" cy="1152128"/>
          </a:xfrm>
          <a:prstGeom prst="wedgeRoundRectCallout">
            <a:avLst>
              <a:gd name="adj1" fmla="val 39519"/>
              <a:gd name="adj2" fmla="val -668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的倍数个位数是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；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的倍数个位数是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；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的倍数各位数的和是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64" y="1137573"/>
            <a:ext cx="1126831" cy="16148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970358" y="1608476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62479" name="矩形 19"/>
          <p:cNvSpPr>
            <a:spLocks noChangeArrowheads="1"/>
          </p:cNvSpPr>
          <p:nvPr/>
        </p:nvSpPr>
        <p:spPr bwMode="auto">
          <a:xfrm>
            <a:off x="769756" y="3253582"/>
            <a:ext cx="604837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577870" y="404192"/>
            <a:ext cx="4680520" cy="1159446"/>
          </a:xfrm>
          <a:prstGeom prst="wedgeRoundRectCallout">
            <a:avLst>
              <a:gd name="adj1" fmla="val 54330"/>
              <a:gd name="adj2" fmla="val 4720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这几个数只有</a:t>
            </a:r>
            <a:r>
              <a:rPr lang="en-US" altLang="zh-CN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和它本身两个因数，像这样的数叫作质数（或素数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）。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555776" y="1756402"/>
            <a:ext cx="5256583" cy="743339"/>
          </a:xfrm>
          <a:prstGeom prst="wedgeRoundRectCallout">
            <a:avLst>
              <a:gd name="adj1" fmla="val 55532"/>
              <a:gd name="adj2" fmla="val -350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这几个数除了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和它本身还有别的因数，像这样的数叫作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合数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481501" y="574650"/>
            <a:ext cx="2880369" cy="681832"/>
          </a:xfrm>
          <a:prstGeom prst="wedgeRoundRectCallout">
            <a:avLst>
              <a:gd name="adj1" fmla="val -40139"/>
              <a:gd name="adj2" fmla="val 725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质数是什么样的数？合数是什么样的数？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259632" y="2600880"/>
            <a:ext cx="2741682" cy="792088"/>
          </a:xfrm>
          <a:prstGeom prst="wedgeRoundRectCallout">
            <a:avLst>
              <a:gd name="adj1" fmla="val -58197"/>
              <a:gd name="adj2" fmla="val -5021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质因数是什么？什么是分解质因数？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791940" y="3502025"/>
            <a:ext cx="6696744" cy="1074016"/>
          </a:xfrm>
          <a:prstGeom prst="wedgeRoundRectCallout">
            <a:avLst>
              <a:gd name="adj1" fmla="val 41156"/>
              <a:gd name="adj2" fmla="val -10461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如果一个数的因数是质数，这个因数就是它的质因数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把一个合数用质数相乘的形式表示出来，叫作分解质因数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66" y="1382096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432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915566"/>
            <a:ext cx="8180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下面各组数中，哪个数是哪个数的因数？哪个数是哪个数的倍数？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0722" y="1707654"/>
            <a:ext cx="6984776" cy="459806"/>
            <a:chOff x="1043608" y="1895920"/>
            <a:chExt cx="6984776" cy="459806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1043608" y="1895920"/>
              <a:ext cx="1756693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12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6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3463379" y="1923678"/>
              <a:ext cx="1900709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45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>
              <a:off x="2267744" y="1923678"/>
              <a:ext cx="1900709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4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16</a:t>
              </a:r>
              <a:endParaRPr lang="en-US" altLang="zh-CN" sz="2400" b="1" i="1" dirty="0">
                <a:latin typeface="+mn-lt"/>
                <a:ea typeface="楷体" pitchFamily="49" charset="-122"/>
              </a:endParaRP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4788024" y="1967928"/>
              <a:ext cx="1900709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17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51</a:t>
              </a:r>
              <a:endParaRPr lang="en-US" altLang="zh-CN" sz="2400" b="1" i="1" dirty="0">
                <a:latin typeface="+mn-lt"/>
                <a:ea typeface="楷体" pitchFamily="49" charset="-122"/>
              </a:endParaRPr>
            </a:p>
          </p:txBody>
        </p:sp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>
              <a:off x="6127675" y="1923678"/>
              <a:ext cx="1900709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13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1</a:t>
              </a:r>
              <a:endParaRPr lang="en-US" altLang="zh-CN" sz="2400" b="1" i="1" dirty="0">
                <a:latin typeface="+mn-lt"/>
                <a:ea typeface="楷体" pitchFamily="49" charset="-122"/>
              </a:endParaRPr>
            </a:p>
          </p:txBody>
        </p:sp>
      </p:grpSp>
      <p:pic>
        <p:nvPicPr>
          <p:cNvPr id="39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300192" y="2642445"/>
            <a:ext cx="1318181" cy="1155241"/>
          </a:xfrm>
          <a:prstGeom prst="rect">
            <a:avLst/>
          </a:prstGeom>
          <a:noFill/>
          <a:extLst/>
        </p:spPr>
      </p:pic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1277781" y="2211710"/>
            <a:ext cx="4518355" cy="413840"/>
          </a:xfrm>
          <a:prstGeom prst="wedgeRoundRectCallout">
            <a:avLst>
              <a:gd name="adj1" fmla="val 56457"/>
              <a:gd name="adj2" fmla="val 4523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1" name="圆角矩形标注 40"/>
          <p:cNvSpPr>
            <a:spLocks noChangeArrowheads="1"/>
          </p:cNvSpPr>
          <p:nvPr/>
        </p:nvSpPr>
        <p:spPr bwMode="auto">
          <a:xfrm>
            <a:off x="1430181" y="2715766"/>
            <a:ext cx="4518355" cy="413840"/>
          </a:xfrm>
          <a:prstGeom prst="wedgeRoundRectCallout">
            <a:avLst>
              <a:gd name="adj1" fmla="val 56648"/>
              <a:gd name="adj2" fmla="val 562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倍数。</a:t>
            </a:r>
          </a:p>
        </p:txBody>
      </p:sp>
      <p:sp>
        <p:nvSpPr>
          <p:cNvPr id="42" name="圆角矩形标注 41"/>
          <p:cNvSpPr>
            <a:spLocks noChangeArrowheads="1"/>
          </p:cNvSpPr>
          <p:nvPr/>
        </p:nvSpPr>
        <p:spPr bwMode="auto">
          <a:xfrm>
            <a:off x="1582581" y="3219822"/>
            <a:ext cx="4717611" cy="413840"/>
          </a:xfrm>
          <a:prstGeom prst="wedgeRoundRectCallout">
            <a:avLst>
              <a:gd name="adj1" fmla="val 55884"/>
              <a:gd name="adj2" fmla="val -4857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圆角矩形标注 42"/>
          <p:cNvSpPr>
            <a:spLocks noChangeArrowheads="1"/>
          </p:cNvSpPr>
          <p:nvPr/>
        </p:nvSpPr>
        <p:spPr bwMode="auto">
          <a:xfrm>
            <a:off x="1734981" y="3723878"/>
            <a:ext cx="4717611" cy="413840"/>
          </a:xfrm>
          <a:prstGeom prst="wedgeRoundRectCallout">
            <a:avLst>
              <a:gd name="adj1" fmla="val 55884"/>
              <a:gd name="adj2" fmla="val -4857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圆角矩形标注 43"/>
          <p:cNvSpPr>
            <a:spLocks noChangeArrowheads="1"/>
          </p:cNvSpPr>
          <p:nvPr/>
        </p:nvSpPr>
        <p:spPr bwMode="auto">
          <a:xfrm>
            <a:off x="1887381" y="4299942"/>
            <a:ext cx="4717611" cy="413840"/>
          </a:xfrm>
          <a:prstGeom prst="wedgeRoundRectCallout">
            <a:avLst>
              <a:gd name="adj1" fmla="val 55153"/>
              <a:gd name="adj2" fmla="val -506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92346"/>
            <a:ext cx="60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你能分别说出下面各数的因数吗？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93805" y="1131590"/>
            <a:ext cx="5238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10   12   15   23   24   30   49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358275" y="2273057"/>
            <a:ext cx="1318181" cy="1155241"/>
          </a:xfrm>
          <a:prstGeom prst="rect">
            <a:avLst/>
          </a:prstGeom>
          <a:noFill/>
          <a:extLst/>
        </p:spPr>
      </p:pic>
      <p:sp>
        <p:nvSpPr>
          <p:cNvPr id="39" name="圆角矩形标注 38"/>
          <p:cNvSpPr>
            <a:spLocks noChangeArrowheads="1"/>
          </p:cNvSpPr>
          <p:nvPr/>
        </p:nvSpPr>
        <p:spPr bwMode="auto">
          <a:xfrm>
            <a:off x="683568" y="1593255"/>
            <a:ext cx="3456384" cy="413840"/>
          </a:xfrm>
          <a:prstGeom prst="wedgeRoundRectCallout">
            <a:avLst>
              <a:gd name="adj1" fmla="val -55261"/>
              <a:gd name="adj2" fmla="val 38979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:1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4499992" y="1594333"/>
            <a:ext cx="4320480" cy="413840"/>
          </a:xfrm>
          <a:prstGeom prst="wedgeRoundRectCallout">
            <a:avLst>
              <a:gd name="adj1" fmla="val 53225"/>
              <a:gd name="adj2" fmla="val 4523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:1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圆角矩形标注 40"/>
          <p:cNvSpPr>
            <a:spLocks noChangeArrowheads="1"/>
          </p:cNvSpPr>
          <p:nvPr/>
        </p:nvSpPr>
        <p:spPr bwMode="auto">
          <a:xfrm>
            <a:off x="1115616" y="2139702"/>
            <a:ext cx="3312369" cy="413840"/>
          </a:xfrm>
          <a:prstGeom prst="wedgeRoundRectCallout">
            <a:avLst>
              <a:gd name="adj1" fmla="val -53281"/>
              <a:gd name="adj2" fmla="val 410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:1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40975" y="2118522"/>
            <a:ext cx="875849" cy="1019175"/>
          </a:xfrm>
          <a:prstGeom prst="rect">
            <a:avLst/>
          </a:prstGeom>
          <a:noFill/>
          <a:extLst/>
        </p:spPr>
      </p:pic>
      <p:sp>
        <p:nvSpPr>
          <p:cNvPr id="43" name="圆角矩形标注 42"/>
          <p:cNvSpPr>
            <a:spLocks noChangeArrowheads="1"/>
          </p:cNvSpPr>
          <p:nvPr/>
        </p:nvSpPr>
        <p:spPr bwMode="auto">
          <a:xfrm>
            <a:off x="4692575" y="2139702"/>
            <a:ext cx="2615729" cy="413840"/>
          </a:xfrm>
          <a:prstGeom prst="wedgeRoundRectCallout">
            <a:avLst>
              <a:gd name="adj1" fmla="val 61154"/>
              <a:gd name="adj2" fmla="val 3272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:1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圆角矩形标注 43"/>
          <p:cNvSpPr>
            <a:spLocks noChangeArrowheads="1"/>
          </p:cNvSpPr>
          <p:nvPr/>
        </p:nvSpPr>
        <p:spPr bwMode="auto">
          <a:xfrm>
            <a:off x="1331640" y="2787774"/>
            <a:ext cx="5400600" cy="413840"/>
          </a:xfrm>
          <a:prstGeom prst="wedgeRoundRectCallout">
            <a:avLst>
              <a:gd name="adj1" fmla="val -54766"/>
              <a:gd name="adj2" fmla="val -3397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:1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圆角矩形标注 44"/>
          <p:cNvSpPr>
            <a:spLocks noChangeArrowheads="1"/>
          </p:cNvSpPr>
          <p:nvPr/>
        </p:nvSpPr>
        <p:spPr bwMode="auto">
          <a:xfrm>
            <a:off x="2115343" y="3291830"/>
            <a:ext cx="5480993" cy="413840"/>
          </a:xfrm>
          <a:prstGeom prst="wedgeRoundRectCallout">
            <a:avLst>
              <a:gd name="adj1" fmla="val 61154"/>
              <a:gd name="adj2" fmla="val -569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:1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圆角矩形标注 46"/>
          <p:cNvSpPr>
            <a:spLocks noChangeArrowheads="1"/>
          </p:cNvSpPr>
          <p:nvPr/>
        </p:nvSpPr>
        <p:spPr bwMode="auto">
          <a:xfrm>
            <a:off x="1187624" y="3958110"/>
            <a:ext cx="2903761" cy="413840"/>
          </a:xfrm>
          <a:prstGeom prst="wedgeRoundRectCallout">
            <a:avLst>
              <a:gd name="adj1" fmla="val -41398"/>
              <a:gd name="adj2" fmla="val -777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:1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11510"/>
            <a:ext cx="7543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依次找出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的倍数，填在合适的圈里。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7780" y="1059582"/>
            <a:ext cx="6318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0   65   92   39   78   50   105   120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764705" y="3441018"/>
            <a:ext cx="1318181" cy="1155241"/>
          </a:xfrm>
          <a:prstGeom prst="rect">
            <a:avLst/>
          </a:prstGeom>
          <a:noFill/>
          <a:extLst/>
        </p:spPr>
      </p:pic>
      <p:sp>
        <p:nvSpPr>
          <p:cNvPr id="19" name="文本框 28"/>
          <p:cNvSpPr txBox="1">
            <a:spLocks noChangeArrowheads="1"/>
          </p:cNvSpPr>
          <p:nvPr/>
        </p:nvSpPr>
        <p:spPr bwMode="auto">
          <a:xfrm>
            <a:off x="1538441" y="1668710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244673" y="2078285"/>
            <a:ext cx="1843683" cy="99037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4"/>
          <p:cNvSpPr txBox="1">
            <a:spLocks noChangeArrowheads="1"/>
          </p:cNvSpPr>
          <p:nvPr/>
        </p:nvSpPr>
        <p:spPr bwMode="auto">
          <a:xfrm>
            <a:off x="1374681" y="2211710"/>
            <a:ext cx="15696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0 92 78 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50 120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文本框 28"/>
          <p:cNvSpPr txBox="1">
            <a:spLocks noChangeArrowheads="1"/>
          </p:cNvSpPr>
          <p:nvPr/>
        </p:nvSpPr>
        <p:spPr bwMode="auto">
          <a:xfrm>
            <a:off x="3842698" y="1675855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548930" y="2085430"/>
            <a:ext cx="1843683" cy="99037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4"/>
          <p:cNvSpPr txBox="1">
            <a:spLocks noChangeArrowheads="1"/>
          </p:cNvSpPr>
          <p:nvPr/>
        </p:nvSpPr>
        <p:spPr bwMode="auto">
          <a:xfrm>
            <a:off x="3755881" y="2218855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30 65 50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105 120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28"/>
          <p:cNvSpPr txBox="1">
            <a:spLocks noChangeArrowheads="1"/>
          </p:cNvSpPr>
          <p:nvPr/>
        </p:nvSpPr>
        <p:spPr bwMode="auto">
          <a:xfrm>
            <a:off x="6262445" y="1635646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68677" y="2045221"/>
            <a:ext cx="1843683" cy="99037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文本框 4"/>
          <p:cNvSpPr txBox="1">
            <a:spLocks noChangeArrowheads="1"/>
          </p:cNvSpPr>
          <p:nvPr/>
        </p:nvSpPr>
        <p:spPr bwMode="auto">
          <a:xfrm>
            <a:off x="6098685" y="2178646"/>
            <a:ext cx="15696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0 39 78 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105 120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圆角矩形标注 27"/>
          <p:cNvSpPr>
            <a:spLocks noChangeArrowheads="1"/>
          </p:cNvSpPr>
          <p:nvPr/>
        </p:nvSpPr>
        <p:spPr bwMode="auto">
          <a:xfrm>
            <a:off x="1451625" y="3381254"/>
            <a:ext cx="4608512" cy="702664"/>
          </a:xfrm>
          <a:prstGeom prst="wedgeRoundRectCallout">
            <a:avLst>
              <a:gd name="adj1" fmla="val -55624"/>
              <a:gd name="adj2" fmla="val -271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哪些数既是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11664" y="3291830"/>
            <a:ext cx="875849" cy="1019175"/>
          </a:xfrm>
          <a:prstGeom prst="rect">
            <a:avLst/>
          </a:prstGeom>
          <a:noFill/>
          <a:extLst/>
        </p:spPr>
      </p:pic>
      <p:sp>
        <p:nvSpPr>
          <p:cNvPr id="30" name="圆角矩形标注 29"/>
          <p:cNvSpPr>
            <a:spLocks noChangeArrowheads="1"/>
          </p:cNvSpPr>
          <p:nvPr/>
        </p:nvSpPr>
        <p:spPr bwMode="auto">
          <a:xfrm>
            <a:off x="2411760" y="4194354"/>
            <a:ext cx="4608512" cy="752406"/>
          </a:xfrm>
          <a:prstGeom prst="wedgeRoundRectCallout">
            <a:avLst>
              <a:gd name="adj1" fmla="val 53504"/>
              <a:gd name="adj2" fmla="val -2564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既是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91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  <p:bldP spid="20" grpId="0" bldLvl="0" animBg="1"/>
      <p:bldP spid="21" grpId="0"/>
      <p:bldP spid="22" grpId="0"/>
      <p:bldP spid="23" grpId="0" bldLvl="0" animBg="1"/>
      <p:bldP spid="24" grpId="0"/>
      <p:bldP spid="25" grpId="0"/>
      <p:bldP spid="26" grpId="0" bldLvl="0" animBg="1"/>
      <p:bldP spid="27" grpId="0"/>
      <p:bldP spid="28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57871" y="2341249"/>
            <a:ext cx="1118585" cy="1095038"/>
          </a:xfrm>
          <a:prstGeom prst="rect">
            <a:avLst/>
          </a:prstGeom>
          <a:noFill/>
          <a:extLst/>
        </p:spPr>
      </p:pic>
      <p:sp>
        <p:nvSpPr>
          <p:cNvPr id="26" name="圆角矩形标注 25"/>
          <p:cNvSpPr/>
          <p:nvPr/>
        </p:nvSpPr>
        <p:spPr>
          <a:xfrm>
            <a:off x="1545974" y="2351318"/>
            <a:ext cx="5616624" cy="432047"/>
          </a:xfrm>
          <a:prstGeom prst="wedgeRoundRectCallout">
            <a:avLst>
              <a:gd name="adj1" fmla="val -53441"/>
              <a:gd name="adj2" fmla="val 282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）既是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的倍数，又是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797231" y="3361776"/>
            <a:ext cx="5760640" cy="432048"/>
          </a:xfrm>
          <a:prstGeom prst="wedgeRoundRectCallout">
            <a:avLst>
              <a:gd name="adj1" fmla="val 57255"/>
              <a:gd name="adj2" fmla="val -369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既是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的倍数，又是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倍数。</a:t>
            </a:r>
            <a:endParaRPr lang="zh-CN" altLang="en-US" sz="28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556323" y="553464"/>
            <a:ext cx="7560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选出两张数字卡片，按要求组成两位数。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986" y="1129528"/>
            <a:ext cx="4740572" cy="95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15" y="2325074"/>
            <a:ext cx="1126831" cy="16148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898</Words>
  <Application>Microsoft Office PowerPoint</Application>
  <PresentationFormat>全屏显示(16:9)</PresentationFormat>
  <Paragraphs>102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Calibri</vt:lpstr>
      <vt:lpstr>黑体</vt:lpstr>
      <vt:lpstr>幼圆</vt:lpstr>
      <vt:lpstr>楷体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20</cp:revision>
  <dcterms:created xsi:type="dcterms:W3CDTF">2017-03-17T02:28:00Z</dcterms:created>
  <dcterms:modified xsi:type="dcterms:W3CDTF">2019-10-14T06:33:44Z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